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383" r:id="rId2"/>
    <p:sldId id="337" r:id="rId3"/>
    <p:sldId id="350" r:id="rId4"/>
    <p:sldId id="381" r:id="rId5"/>
    <p:sldId id="353" r:id="rId6"/>
    <p:sldId id="352" r:id="rId7"/>
    <p:sldId id="351" r:id="rId8"/>
    <p:sldId id="354" r:id="rId9"/>
    <p:sldId id="357" r:id="rId10"/>
    <p:sldId id="355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(204)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4/15/2020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Chris Simmons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r>
              <a:rPr lang="en-US"/>
              <a:t>Class – The Life Of Christ (204)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r>
              <a:rPr lang="en-US"/>
              <a:t>4/15/2020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r>
              <a:rPr lang="en-US"/>
              <a:t>Chris Simmons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1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F3BC3-4B5B-487B-B6B3-F1939C4AD6F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31A77-84E6-4F6D-95AA-6AD317968C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78CD6443-9879-4E1B-996F-15851B16D63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2240286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Daniel’s defilement that he sought to avoid was in doing what he knew in his heart (mind) was contrary to God’s will.</a:t>
            </a:r>
          </a:p>
          <a:p>
            <a:r>
              <a:rPr lang="en-US" dirty="0"/>
              <a:t>Hebrew word for “defile” means “pollute… desecrate… soil” (BDB)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10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70247-4D28-4446-B359-624A7B1D36A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6FF48C-F9A3-4534-8EE9-ABDE15CEA0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EAAAB1CA-A9E9-4957-8261-CAFA360F349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3283552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2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7B77C-76F5-4BD1-8E90-88DB9AE04AE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3E1F4-99FA-4527-AF50-FB9CF74113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C9DAD84D-B5B0-4FDA-8340-9EDBBF69C07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3802891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thy heart right with God? Acts 8:21 - resulted in being in the “gall of bitterness and bondage of iniquity”. </a:t>
            </a:r>
          </a:p>
          <a:p>
            <a:r>
              <a:rPr lang="en-US" dirty="0"/>
              <a:t>James 4:8 - “</a:t>
            </a:r>
            <a:r>
              <a:rPr lang="en-US" i="1" dirty="0"/>
              <a:t>cleanse your hands you sinners and purify your hearts you double-minded</a:t>
            </a:r>
            <a:r>
              <a:rPr lang="en-US" dirty="0"/>
              <a:t>.” (cf., 1 Peter 1:22-23)</a:t>
            </a:r>
          </a:p>
          <a:p>
            <a:r>
              <a:rPr lang="en-US" b="1" dirty="0"/>
              <a:t>The heart is the seat of motives and intentions-</a:t>
            </a:r>
            <a:r>
              <a:rPr lang="en-US" dirty="0"/>
              <a:t>that by which we devise anything; t</a:t>
            </a:r>
            <a:r>
              <a:rPr lang="en-US" b="1" dirty="0"/>
              <a:t>he hands, the instruments by which we execute our purposes</a:t>
            </a:r>
            <a:r>
              <a:rPr lang="en-US" dirty="0"/>
              <a:t>. The hands here are represented as defiled by blood, or by acts of iniquity. To wash or cleanse the hands was, therefore, emblematic of putting away transgression, Matt 27:24.</a:t>
            </a:r>
          </a:p>
          <a:p>
            <a:r>
              <a:rPr lang="en-US" dirty="0"/>
              <a:t>(Barnes' Notes)</a:t>
            </a:r>
          </a:p>
          <a:p>
            <a:r>
              <a:rPr lang="en-US" dirty="0"/>
              <a:t>Exodus 12:11 &amp; 1 Peter 1:13, girding our loins for action. Also Luke 12:35 “be dressed in readiness”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3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2EB1D-B596-411E-9C4E-105E709CC8D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45B9A-F4D1-47F6-BE18-3B2B01B0595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7AC0F386-C754-4006-822E-A6C3D2F0D89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4087732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James 4:8 - “</a:t>
            </a:r>
            <a:r>
              <a:rPr lang="en-US" i="1" dirty="0"/>
              <a:t>cleanse your hands you sinners and purify your hearts you double-minded</a:t>
            </a:r>
            <a:r>
              <a:rPr lang="en-US" dirty="0"/>
              <a:t>.” (cf., 1 Peter 1:22-23)</a:t>
            </a:r>
          </a:p>
          <a:p>
            <a:r>
              <a:rPr lang="en-US" b="1" dirty="0"/>
              <a:t>The heart is the seat of motives and intentions-</a:t>
            </a:r>
            <a:r>
              <a:rPr lang="en-US" dirty="0"/>
              <a:t>that by which we devise anything; t</a:t>
            </a:r>
            <a:r>
              <a:rPr lang="en-US" b="1" dirty="0"/>
              <a:t>he hands, the instruments by which we execute our purposes</a:t>
            </a:r>
            <a:r>
              <a:rPr lang="en-US" dirty="0"/>
              <a:t>. The hands here are represented as defiled by blood, or by acts of iniquity. To wash or cleanse the hands was, therefore, emblematic of putting away transgression, Matt 27:24.</a:t>
            </a:r>
          </a:p>
          <a:p>
            <a:r>
              <a:rPr lang="en-US" dirty="0"/>
              <a:t>(Barnes' Notes)</a:t>
            </a:r>
          </a:p>
          <a:p>
            <a:r>
              <a:rPr lang="en-US" dirty="0"/>
              <a:t>We need preaching that challenges the will and heart of man. No need to be “offensive” but we ought not to worry that the truth presented in love causes offense.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4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2BD2DD-4178-485C-84B8-406EA7C18EF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8BB36C-CC17-487E-A589-EDD2DFC34E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A88C645C-D394-4C88-BAF9-FD1A306ACD9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3433630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5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3653F-4D22-4DB0-8BDD-2CA35C82E36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5726AB-7586-4763-9EAE-81800CC1C2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99BAA2CD-455D-427D-95C0-8CE375CD385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2298315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Pit - destruction Ps. 40:1-2; </a:t>
            </a:r>
            <a:r>
              <a:rPr lang="en-US" b="1" dirty="0"/>
              <a:t>Read 2 Peter 2:1-4</a:t>
            </a:r>
          </a:p>
          <a:p>
            <a:r>
              <a:rPr lang="en-US" dirty="0"/>
              <a:t>The word "pit" here refers to the grave. So it is used in Ps 28:1; 30:3; 88:4; Isa 38:18; 14:15,19.</a:t>
            </a:r>
          </a:p>
          <a:p>
            <a:r>
              <a:rPr lang="en-US" dirty="0"/>
              <a:t>(Barnes' Notes)</a:t>
            </a:r>
          </a:p>
          <a:p>
            <a:r>
              <a:rPr lang="en-US" dirty="0"/>
              <a:t>6 times the word “</a:t>
            </a:r>
            <a:r>
              <a:rPr lang="en-US" dirty="0" err="1"/>
              <a:t>sheol</a:t>
            </a:r>
            <a:r>
              <a:rPr lang="en-US" dirty="0"/>
              <a:t>” and “pit” are used in the same verse. </a:t>
            </a:r>
          </a:p>
          <a:p>
            <a:r>
              <a:rPr lang="en-US" dirty="0"/>
              <a:t>Job 33:18; Ps 30:3; Prov 1:12; Isa 14:15; Isa 38:18; </a:t>
            </a:r>
            <a:r>
              <a:rPr lang="en-US" dirty="0" err="1"/>
              <a:t>Ezek</a:t>
            </a:r>
            <a:r>
              <a:rPr lang="en-US" dirty="0"/>
              <a:t> 31:16</a:t>
            </a:r>
          </a:p>
          <a:p>
            <a:r>
              <a:rPr lang="en-US" dirty="0"/>
              <a:t>The bottomless pit (Abyss) for the abode of Satan (Rev. 20:2-3)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6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7764F-3AC8-4237-8A7C-6BCEFFF0B6C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7651E-71BD-40CE-B3CF-6637EE8D27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7C6D04B8-AF57-495D-BEAB-7FFCD4E47E1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257559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same word for “without understanding” used in Romans 1:31 - this is not a complement but a strong rebuke.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7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F59EF-592F-4DE9-8064-E929EB3FCD2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7CB0B-A19D-47C7-BB84-7497D4CD8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1C71C0D-75AA-4438-BC5E-66E861BF30D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2389122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Eating with unwashed hands may affect your flesh but not your heart. </a:t>
            </a:r>
          </a:p>
          <a:p>
            <a:r>
              <a:rPr lang="en-US" dirty="0"/>
              <a:t>Taking impurities into our hearts will contaminate our hearts.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8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2E3777-9B55-4560-82A9-2266B17EA97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5538A-4D7B-4A91-AB61-02DE58C4788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A458A021-C983-4B7A-B355-483C831574D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1884001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tells us that what the Mosaic Law declared to be sexual immorality Jesus</a:t>
            </a:r>
          </a:p>
          <a:p>
            <a:r>
              <a:rPr lang="en-US" dirty="0"/>
              <a:t>condemned when he taught that </a:t>
            </a:r>
            <a:r>
              <a:rPr lang="en-US" i="1" dirty="0" err="1"/>
              <a:t>porneia</a:t>
            </a:r>
            <a:r>
              <a:rPr lang="en-US" i="1" dirty="0"/>
              <a:t> “</a:t>
            </a:r>
            <a:r>
              <a:rPr lang="en-US" dirty="0"/>
              <a:t>defiles a man.” This would include adultery, premarital intercourse, homosexuality, bestiality, and incest (see Appendix). The modern assertion that Jesus did not address homosexuality is false in light of our text.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3DF1C5CE-222C-4659-9A99-B99FC42AF6EC}" type="slidenum">
              <a:rPr lang="en-US">
                <a:solidFill>
                  <a:prstClr val="black"/>
                </a:solidFill>
                <a:latin typeface="Palatino Linotype" panose="02040502050505030304"/>
              </a:rPr>
              <a:pPr defTabSz="948507">
                <a:defRPr/>
              </a:pPr>
              <a:t>9</a:t>
            </a:fld>
            <a:endParaRPr lang="en-US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96A90-99B6-4270-B99B-6126B3C1E80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4/15/2020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FD1BE3-6DA2-4ED5-90BA-3AA7EF692C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6178FCD8-57D4-417B-BC03-BFE38AB2DFB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(204)</a:t>
            </a:r>
          </a:p>
        </p:txBody>
      </p:sp>
    </p:spTree>
    <p:extLst>
      <p:ext uri="{BB962C8B-B14F-4D97-AF65-F5344CB8AC3E}">
        <p14:creationId xmlns:p14="http://schemas.microsoft.com/office/powerpoint/2010/main" val="2711260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7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0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6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0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2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7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5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4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9018"/>
            <a:ext cx="7772400" cy="140807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Life of Jesus Christ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Lesson 11 - In Galilee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95305"/>
            <a:ext cx="6400800" cy="1975926"/>
          </a:xfrm>
        </p:spPr>
        <p:txBody>
          <a:bodyPr>
            <a:spAutoFit/>
          </a:bodyPr>
          <a:lstStyle/>
          <a:p>
            <a:r>
              <a:rPr lang="en-US" sz="2400" dirty="0"/>
              <a:t>April 15, 2020</a:t>
            </a:r>
          </a:p>
          <a:p>
            <a:endParaRPr lang="en-US" sz="2400" dirty="0"/>
          </a:p>
          <a:p>
            <a:r>
              <a:rPr lang="en-US" sz="3200" dirty="0"/>
              <a:t>What defiles a man?</a:t>
            </a:r>
          </a:p>
          <a:p>
            <a:r>
              <a:rPr lang="en-US" sz="2600" dirty="0"/>
              <a:t>Matthew 15:1-21; Mark 7:1-24</a:t>
            </a:r>
          </a:p>
        </p:txBody>
      </p:sp>
    </p:spTree>
    <p:extLst>
      <p:ext uri="{BB962C8B-B14F-4D97-AF65-F5344CB8AC3E}">
        <p14:creationId xmlns:p14="http://schemas.microsoft.com/office/powerpoint/2010/main" val="343062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57356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Defilement:</a:t>
            </a:r>
          </a:p>
          <a:p>
            <a:r>
              <a:rPr lang="en-US" sz="2800" i="1" dirty="0"/>
              <a:t>“</a:t>
            </a:r>
            <a:r>
              <a:rPr lang="en-US" sz="2800" b="1" i="1" dirty="0"/>
              <a:t>But Daniel made up his mind that he would not defile himself with the king's choice food </a:t>
            </a:r>
            <a:r>
              <a:rPr lang="en-US" sz="2800" i="1" dirty="0"/>
              <a:t>or with the wine which he drank; so he sought permission from the commander of the officials </a:t>
            </a:r>
            <a:r>
              <a:rPr lang="en-US" sz="2800" b="1" i="1" dirty="0"/>
              <a:t>that he might not defile himself</a:t>
            </a:r>
            <a:r>
              <a:rPr lang="en-US" sz="2800" i="1" dirty="0"/>
              <a:t>.” (</a:t>
            </a:r>
            <a:r>
              <a:rPr lang="en-US" sz="2800" dirty="0"/>
              <a:t>Daniel 1:8)</a:t>
            </a:r>
          </a:p>
          <a:p>
            <a:r>
              <a:rPr lang="en-US" sz="2800" i="1" dirty="0"/>
              <a:t>“</a:t>
            </a:r>
            <a:r>
              <a:rPr lang="en-US" sz="2800" b="1" i="1" dirty="0"/>
              <a:t>Therefore, having these promises, beloved, let us cleanse ourselves from all defilement of flesh and spirit, perfecting holiness in the fear of God</a:t>
            </a:r>
            <a:r>
              <a:rPr lang="en-US" sz="2800" i="1" dirty="0"/>
              <a:t>.” </a:t>
            </a:r>
            <a:br>
              <a:rPr lang="en-US" sz="2800" i="1" dirty="0"/>
            </a:br>
            <a:r>
              <a:rPr lang="en-US" sz="2800" dirty="0"/>
              <a:t>(2 Corinthians 7:1)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B6D296E-8AC9-4016-8ABF-E4BAC957E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Purity and Defilement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22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8374"/>
            <a:ext cx="8686800" cy="968535"/>
          </a:xfr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Divine Commands versus Human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324396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/>
              <a:t>What determines if a</a:t>
            </a:r>
            <a:r>
              <a:rPr lang="en-US" sz="3200" dirty="0"/>
              <a:t> “</a:t>
            </a:r>
            <a:r>
              <a:rPr lang="en-US" sz="3200" b="1" dirty="0"/>
              <a:t>tradition</a:t>
            </a:r>
            <a:r>
              <a:rPr lang="en-US" sz="3200" dirty="0"/>
              <a:t>” </a:t>
            </a:r>
            <a:r>
              <a:rPr lang="en-US" sz="3200" b="1" dirty="0"/>
              <a:t>is to be followed?</a:t>
            </a:r>
          </a:p>
          <a:p>
            <a:r>
              <a:rPr lang="en-US" sz="3200" dirty="0"/>
              <a:t>Simple question: who established the tradition?</a:t>
            </a:r>
          </a:p>
          <a:p>
            <a:r>
              <a:rPr lang="en-US" sz="3200" dirty="0"/>
              <a:t>God alone determines tradition to be followed. (Galatians 1:6-9)</a:t>
            </a:r>
          </a:p>
        </p:txBody>
      </p:sp>
    </p:spTree>
    <p:extLst>
      <p:ext uri="{BB962C8B-B14F-4D97-AF65-F5344CB8AC3E}">
        <p14:creationId xmlns:p14="http://schemas.microsoft.com/office/powerpoint/2010/main" val="22447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42535"/>
            <a:ext cx="8839200" cy="546611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The root of the problem: </a:t>
            </a:r>
            <a:r>
              <a:rPr lang="en-US" sz="2800" b="1" dirty="0"/>
              <a:t>the heart of man</a:t>
            </a:r>
            <a:r>
              <a:rPr lang="en-US" sz="2800" dirty="0"/>
              <a:t>. (verse 10)</a:t>
            </a:r>
          </a:p>
          <a:p>
            <a:pPr marL="0" indent="0">
              <a:buNone/>
            </a:pPr>
            <a:r>
              <a:rPr lang="en-US" sz="2800" dirty="0"/>
              <a:t>Jesus explained that </a:t>
            </a:r>
            <a:r>
              <a:rPr lang="en-US" sz="2800" i="1" dirty="0"/>
              <a:t>“</a:t>
            </a:r>
            <a:r>
              <a:rPr lang="en-US" sz="2800" b="1" i="1" dirty="0"/>
              <a:t>defilement</a:t>
            </a:r>
            <a:r>
              <a:rPr lang="en-US" sz="2800" i="1" dirty="0"/>
              <a:t>”</a:t>
            </a:r>
            <a:r>
              <a:rPr lang="en-US" sz="2800" dirty="0"/>
              <a:t> isn’t from what goes in the mouth but by what comes out.</a:t>
            </a:r>
          </a:p>
          <a:p>
            <a:r>
              <a:rPr lang="en-US" sz="3200" dirty="0"/>
              <a:t>Seeking </a:t>
            </a:r>
            <a:r>
              <a:rPr lang="en-US" sz="3200" b="1" dirty="0"/>
              <a:t>true purity</a:t>
            </a:r>
            <a:r>
              <a:rPr lang="en-US" sz="2800" dirty="0"/>
              <a:t>. (Mark 7:2, 5; Matthew 5:8; Matthew 23:26; 1 Thessalonians 4:7; 2 Timothy 2:22; James 4:8)</a:t>
            </a:r>
          </a:p>
          <a:p>
            <a:pPr marL="0" indent="0">
              <a:buNone/>
            </a:pPr>
            <a:r>
              <a:rPr lang="en-US" sz="3200" dirty="0"/>
              <a:t>How is this achieved?</a:t>
            </a:r>
          </a:p>
          <a:p>
            <a:r>
              <a:rPr lang="en-US" sz="2800" i="1" dirty="0"/>
              <a:t>“</a:t>
            </a:r>
            <a:r>
              <a:rPr lang="en-US" sz="2800" b="1" i="1" dirty="0"/>
              <a:t>Taking every thought captive</a:t>
            </a:r>
            <a:r>
              <a:rPr lang="en-US" sz="2800" i="1" dirty="0"/>
              <a:t> …”</a:t>
            </a:r>
            <a:r>
              <a:rPr lang="en-US" sz="2800" dirty="0"/>
              <a:t> </a:t>
            </a:r>
            <a:r>
              <a:rPr lang="en-US" sz="2600" dirty="0"/>
              <a:t>(2 Corinthians 10:3-5)</a:t>
            </a:r>
          </a:p>
          <a:p>
            <a:r>
              <a:rPr lang="en-US" sz="2800" i="1" dirty="0"/>
              <a:t>“</a:t>
            </a:r>
            <a:r>
              <a:rPr lang="en-US" sz="2800" b="1" i="1" dirty="0"/>
              <a:t>Gird the loins of your mind</a:t>
            </a:r>
            <a:r>
              <a:rPr lang="en-US" sz="2800" i="1" dirty="0"/>
              <a:t> …”</a:t>
            </a:r>
            <a:r>
              <a:rPr lang="en-US" sz="2800" dirty="0"/>
              <a:t> (1 Peter 1:13; </a:t>
            </a:r>
            <a:r>
              <a:rPr lang="en-US" dirty="0"/>
              <a:t>ASV</a:t>
            </a:r>
            <a:r>
              <a:rPr lang="en-US" sz="2800" dirty="0"/>
              <a:t>)</a:t>
            </a:r>
          </a:p>
          <a:p>
            <a:r>
              <a:rPr lang="en-US" sz="2800" i="1" dirty="0"/>
              <a:t>“</a:t>
            </a:r>
            <a:r>
              <a:rPr lang="en-US" sz="2800" b="1" i="1" dirty="0"/>
              <a:t>Think on these things</a:t>
            </a:r>
            <a:r>
              <a:rPr lang="en-US" sz="2800" i="1" dirty="0"/>
              <a:t> …”</a:t>
            </a:r>
            <a:r>
              <a:rPr lang="en-US" sz="2800" dirty="0"/>
              <a:t> (Philippians 4:8)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4D463B9-3C00-416D-8339-55A622B67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8374"/>
            <a:ext cx="8686800" cy="968535"/>
          </a:xfr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Divine Commands versus Human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93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18178" cy="314547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Once again (John 6:61), Jesus’ teaching caused the Pharisees to be</a:t>
            </a:r>
            <a:r>
              <a:rPr lang="en-US" sz="3200" b="1" dirty="0"/>
              <a:t> </a:t>
            </a:r>
            <a:r>
              <a:rPr lang="en-US" sz="3200" b="1" i="1" dirty="0"/>
              <a:t>“offended</a:t>
            </a:r>
            <a:r>
              <a:rPr lang="en-US" sz="3200" i="1" dirty="0"/>
              <a:t>” </a:t>
            </a:r>
            <a:r>
              <a:rPr lang="en-US" sz="3200" dirty="0"/>
              <a:t>or </a:t>
            </a:r>
            <a:r>
              <a:rPr lang="en-US" sz="3200" b="1" dirty="0"/>
              <a:t>stumble</a:t>
            </a:r>
            <a:r>
              <a:rPr lang="en-US" sz="3200" dirty="0"/>
              <a:t>. (15:12; remember Luke 7:23)</a:t>
            </a:r>
          </a:p>
          <a:p>
            <a:r>
              <a:rPr lang="en-US" sz="3200" dirty="0"/>
              <a:t>Jesus’ disciples wanted to know if He was aware … almost suggesting He needed to appease them.</a:t>
            </a:r>
            <a:endParaRPr lang="en-US" sz="2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0601DD8-6A56-470F-A5EF-3643421B7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8374"/>
            <a:ext cx="8686800" cy="968535"/>
          </a:xfr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Divine Commands versus Human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3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13036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Jesus’ point in verse 13 is that all of the </a:t>
            </a:r>
            <a:r>
              <a:rPr lang="en-US" sz="3200" b="1" dirty="0"/>
              <a:t>Pharisaic traditions and</a:t>
            </a:r>
            <a:r>
              <a:rPr lang="en-US" sz="3200" dirty="0"/>
              <a:t> </a:t>
            </a:r>
            <a:r>
              <a:rPr lang="en-US" sz="3200" i="1" dirty="0"/>
              <a:t>“</a:t>
            </a:r>
            <a:r>
              <a:rPr lang="en-US" sz="3200" b="1" i="1" dirty="0"/>
              <a:t>precepts of men</a:t>
            </a:r>
            <a:r>
              <a:rPr lang="en-US" sz="3200" i="1" dirty="0"/>
              <a:t>”</a:t>
            </a:r>
            <a:r>
              <a:rPr lang="en-US" sz="3200" dirty="0"/>
              <a:t> </a:t>
            </a:r>
            <a:r>
              <a:rPr lang="en-US" sz="3200" b="1" dirty="0"/>
              <a:t>aren’t from God</a:t>
            </a:r>
            <a:r>
              <a:rPr lang="en-US" sz="3200" dirty="0"/>
              <a:t>. This wasn’t what God </a:t>
            </a:r>
            <a:r>
              <a:rPr lang="en-US" sz="3200" b="1" dirty="0"/>
              <a:t>planted. </a:t>
            </a:r>
            <a:r>
              <a:rPr lang="en-US" sz="2400" dirty="0"/>
              <a:t>(Think of the parable of the sower and tares in Matthew 13)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And if God didn’t plant these traditions and human doctrines, rest assured, they will be </a:t>
            </a:r>
            <a:r>
              <a:rPr lang="en-US" sz="3200" i="1" dirty="0"/>
              <a:t>“</a:t>
            </a:r>
            <a:r>
              <a:rPr lang="en-US" sz="3200" b="1" i="1" dirty="0"/>
              <a:t>uprooted</a:t>
            </a:r>
            <a:r>
              <a:rPr lang="en-US" sz="3200" i="1" dirty="0"/>
              <a:t>.”</a:t>
            </a:r>
            <a:r>
              <a:rPr lang="en-US" sz="3200" dirty="0"/>
              <a:t> </a:t>
            </a:r>
            <a:r>
              <a:rPr lang="en-US" sz="2400" dirty="0"/>
              <a:t>(Think Matthew 24:1-3)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7B4926C-EC37-418B-9DA1-A07C2FEF3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8374"/>
            <a:ext cx="8686800" cy="968535"/>
          </a:xfr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Divine Commands versus Human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2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26297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/>
              <a:t>Jesus then states, </a:t>
            </a:r>
            <a:r>
              <a:rPr lang="en-US" sz="2400" i="1" dirty="0"/>
              <a:t>“</a:t>
            </a:r>
            <a:r>
              <a:rPr lang="en-US" sz="2400" b="1" i="1" dirty="0"/>
              <a:t>Let them alone</a:t>
            </a:r>
            <a:r>
              <a:rPr lang="en-US" sz="2400" i="1" dirty="0"/>
              <a:t>; they are </a:t>
            </a:r>
            <a:r>
              <a:rPr lang="en-US" sz="2400" b="1" i="1" dirty="0"/>
              <a:t>blind guides of the blind</a:t>
            </a:r>
            <a:r>
              <a:rPr lang="en-US" sz="2400" i="1" dirty="0"/>
              <a:t>. And if a blind man guides a blind man, </a:t>
            </a:r>
            <a:r>
              <a:rPr lang="en-US" sz="2400" b="1" i="1" dirty="0"/>
              <a:t>both will fall into a pit</a:t>
            </a:r>
            <a:r>
              <a:rPr lang="en-US" sz="2400" i="1" dirty="0"/>
              <a:t>.” </a:t>
            </a:r>
            <a:r>
              <a:rPr lang="en-US" sz="2400" dirty="0"/>
              <a:t>(verse 14)</a:t>
            </a:r>
          </a:p>
          <a:p>
            <a:pPr marL="0" indent="0">
              <a:buNone/>
            </a:pPr>
            <a:r>
              <a:rPr lang="en-US" sz="2400" dirty="0"/>
              <a:t>What did Jesus mean when He told His disciples to </a:t>
            </a:r>
            <a:r>
              <a:rPr lang="en-US" sz="2400" i="1" dirty="0"/>
              <a:t>“</a:t>
            </a:r>
            <a:r>
              <a:rPr lang="en-US" sz="2400" b="1" i="1" dirty="0"/>
              <a:t>leave them alone</a:t>
            </a:r>
            <a:r>
              <a:rPr lang="en-US" sz="2400" i="1" dirty="0"/>
              <a:t>”</a:t>
            </a:r>
            <a:r>
              <a:rPr lang="en-US" sz="2400" dirty="0"/>
              <a:t>?</a:t>
            </a:r>
          </a:p>
          <a:p>
            <a:r>
              <a:rPr lang="en-US" sz="2400" dirty="0"/>
              <a:t>Are we not to correct those who teach false doctrines? (1 Timothy 1:3; 2 Timothy 2:25; 4:2)</a:t>
            </a:r>
          </a:p>
          <a:p>
            <a:r>
              <a:rPr lang="en-US" sz="2400" dirty="0"/>
              <a:t>In fact, Jesus had already spoken the truth and there was no need to seek to appease them or reconcile.</a:t>
            </a:r>
          </a:p>
          <a:p>
            <a:r>
              <a:rPr lang="en-US" sz="2400" dirty="0"/>
              <a:t>Once truth has been presented, we have done our duty, even if it offends. (Ezekiel 33:9; Matthew 10:14)</a:t>
            </a:r>
          </a:p>
          <a:p>
            <a:pPr marL="0" indent="0">
              <a:buNone/>
            </a:pPr>
            <a:r>
              <a:rPr lang="en-US" sz="2400" i="1" dirty="0"/>
              <a:t>“</a:t>
            </a:r>
            <a:r>
              <a:rPr lang="en-US" sz="2400" b="1" i="1" dirty="0"/>
              <a:t>Pit</a:t>
            </a:r>
            <a:r>
              <a:rPr lang="en-US" sz="2400" i="1" dirty="0"/>
              <a:t>” </a:t>
            </a:r>
            <a:r>
              <a:rPr lang="en-US" sz="2400" dirty="0"/>
              <a:t>– destruction and condemnation. (Psalms 40:1-2; 55:22-23; 103:4; </a:t>
            </a:r>
            <a:r>
              <a:rPr lang="en-US" sz="2400" b="1" dirty="0"/>
              <a:t>2 Peter 2:4</a:t>
            </a:r>
            <a:r>
              <a:rPr lang="en-US" sz="2400" dirty="0"/>
              <a:t>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3E77EED-D198-488B-A6E5-E0236FC4A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8374"/>
            <a:ext cx="8686800" cy="968535"/>
          </a:xfr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Divine Commands versus Human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5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22885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Peter asked (perhaps for the 12) in verse 15 for an explanation of the </a:t>
            </a:r>
            <a:r>
              <a:rPr lang="en-US" sz="2800" i="1" dirty="0"/>
              <a:t>“</a:t>
            </a:r>
            <a:r>
              <a:rPr lang="en-US" sz="2800" b="1" i="1" dirty="0"/>
              <a:t>parable</a:t>
            </a:r>
            <a:r>
              <a:rPr lang="en-US" sz="2800" i="1" dirty="0"/>
              <a:t>”</a:t>
            </a:r>
            <a:r>
              <a:rPr lang="en-US" sz="2800" dirty="0"/>
              <a:t> (verses 10-11? verses 13-14?).</a:t>
            </a:r>
          </a:p>
          <a:p>
            <a:r>
              <a:rPr lang="en-US" sz="2800" dirty="0"/>
              <a:t>Jesus’ response beginning in verse 17 would indicate He is responding to what He said in verses 10-11.</a:t>
            </a:r>
          </a:p>
          <a:p>
            <a:pPr marL="0" indent="0">
              <a:buNone/>
            </a:pPr>
            <a:r>
              <a:rPr lang="en-US" sz="2800" dirty="0"/>
              <a:t>Jesus questions whether (or why) they were </a:t>
            </a:r>
            <a:r>
              <a:rPr lang="en-US" sz="2800" i="1" dirty="0"/>
              <a:t>“</a:t>
            </a:r>
            <a:r>
              <a:rPr lang="en-US" sz="2800" b="1" i="1" dirty="0"/>
              <a:t>lacking in understanding also</a:t>
            </a:r>
            <a:r>
              <a:rPr lang="en-US" sz="2800" i="1" dirty="0"/>
              <a:t>.”</a:t>
            </a:r>
            <a:r>
              <a:rPr lang="en-US" sz="2800" dirty="0"/>
              <a:t> (verse 16)</a:t>
            </a:r>
          </a:p>
          <a:p>
            <a:r>
              <a:rPr lang="en-US" sz="2800" dirty="0"/>
              <a:t>“Without discernment”</a:t>
            </a:r>
            <a:r>
              <a:rPr lang="en-US" sz="2800" i="1" dirty="0"/>
              <a:t> </a:t>
            </a:r>
            <a:r>
              <a:rPr lang="en-US" dirty="0"/>
              <a:t>(Vine) </a:t>
            </a:r>
            <a:r>
              <a:rPr lang="en-US" sz="2800" dirty="0"/>
              <a:t>Opposite of the ability to reason out, perceive, (and) understand.” </a:t>
            </a:r>
            <a:r>
              <a:rPr lang="en-US" dirty="0"/>
              <a:t>(Zodhiates)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FE0BB03-3A6F-4B83-8529-345DEE659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8374"/>
            <a:ext cx="8686800" cy="968535"/>
          </a:xfr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Divine Commands versus Human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35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Purity and Defilement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95520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Jesus explains: </a:t>
            </a:r>
            <a:r>
              <a:rPr lang="en-US" sz="3200" i="1" dirty="0"/>
              <a:t>“Do you not understand that everything that goes into the mouth passes into the stomach, and is eliminated? </a:t>
            </a:r>
            <a:r>
              <a:rPr lang="en-US" sz="3200" b="1" i="1" dirty="0"/>
              <a:t>But the things that proceed out of the mouth come from the heart, and those defile the man</a:t>
            </a:r>
            <a:r>
              <a:rPr lang="en-US" sz="3200" i="1" dirty="0"/>
              <a:t>. For out of the heart come evil thoughts, murders, adulteries, fornications, thefts, false witness, slanders. </a:t>
            </a:r>
            <a:r>
              <a:rPr lang="en-US" sz="3200" b="1" i="1" dirty="0"/>
              <a:t>These are the things which defile the man</a:t>
            </a:r>
            <a:r>
              <a:rPr lang="en-US" sz="3200" i="1" dirty="0"/>
              <a:t>; but to eat with unwashed hands does not defile the man.”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2800" dirty="0"/>
              <a:t>(verses 17-20; cf. James 3:6)</a:t>
            </a:r>
          </a:p>
        </p:txBody>
      </p:sp>
    </p:spTree>
    <p:extLst>
      <p:ext uri="{BB962C8B-B14F-4D97-AF65-F5344CB8AC3E}">
        <p14:creationId xmlns:p14="http://schemas.microsoft.com/office/powerpoint/2010/main" val="24208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Commands versus Traditions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15:1-21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219200"/>
            <a:ext cx="8804324" cy="561384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600" dirty="0"/>
              <a:t>Focus on the heart: it’s </a:t>
            </a:r>
            <a:r>
              <a:rPr lang="en-US" sz="2600" b="1" dirty="0"/>
              <a:t>where defilement begins and resides</a:t>
            </a:r>
            <a:r>
              <a:rPr lang="en-US" sz="2600" dirty="0"/>
              <a:t>:</a:t>
            </a:r>
          </a:p>
          <a:p>
            <a:r>
              <a:rPr lang="en-US" sz="2600" i="1" dirty="0"/>
              <a:t>“</a:t>
            </a:r>
            <a:r>
              <a:rPr lang="en-US" sz="2600" b="1" i="1" dirty="0"/>
              <a:t>Evil thoughts</a:t>
            </a:r>
            <a:r>
              <a:rPr lang="en-US" sz="2600" i="1" dirty="0"/>
              <a:t>” </a:t>
            </a:r>
            <a:r>
              <a:rPr lang="en-US" sz="2600" dirty="0"/>
              <a:t>(Luke 6:45)</a:t>
            </a:r>
          </a:p>
          <a:p>
            <a:r>
              <a:rPr lang="en-US" sz="2600" i="1" dirty="0"/>
              <a:t>“</a:t>
            </a:r>
            <a:r>
              <a:rPr lang="en-US" sz="2600" b="1" i="1" dirty="0"/>
              <a:t>Murders</a:t>
            </a:r>
            <a:r>
              <a:rPr lang="en-US" sz="2600" i="1" dirty="0"/>
              <a:t>” </a:t>
            </a:r>
            <a:r>
              <a:rPr lang="en-US" sz="2600" dirty="0"/>
              <a:t>(Matthew 5:21-22)</a:t>
            </a:r>
          </a:p>
          <a:p>
            <a:r>
              <a:rPr lang="en-US" sz="2600" i="1" dirty="0"/>
              <a:t>“</a:t>
            </a:r>
            <a:r>
              <a:rPr lang="en-US" sz="2600" b="1" i="1" dirty="0"/>
              <a:t>Adulteries</a:t>
            </a:r>
            <a:r>
              <a:rPr lang="en-US" sz="2600" i="1" dirty="0"/>
              <a:t>” </a:t>
            </a:r>
            <a:r>
              <a:rPr lang="en-US" sz="2600" dirty="0"/>
              <a:t>(Matthew 5:27-28)</a:t>
            </a:r>
          </a:p>
          <a:p>
            <a:r>
              <a:rPr lang="en-US" sz="2600" i="1" dirty="0"/>
              <a:t>“</a:t>
            </a:r>
            <a:r>
              <a:rPr lang="en-US" sz="2600" b="1" i="1" dirty="0"/>
              <a:t>Fornications</a:t>
            </a:r>
            <a:r>
              <a:rPr lang="en-US" sz="2600" i="1" dirty="0"/>
              <a:t>”</a:t>
            </a:r>
            <a:r>
              <a:rPr lang="en-US" sz="2600" dirty="0"/>
              <a:t> (1 Corinthians 6:18)</a:t>
            </a:r>
          </a:p>
          <a:p>
            <a:r>
              <a:rPr lang="en-US" sz="2600" i="1" dirty="0"/>
              <a:t>“</a:t>
            </a:r>
            <a:r>
              <a:rPr lang="en-US" sz="2600" b="1" i="1" dirty="0"/>
              <a:t>Thefts</a:t>
            </a:r>
            <a:r>
              <a:rPr lang="en-US" sz="2600" i="1" dirty="0"/>
              <a:t>”</a:t>
            </a:r>
            <a:r>
              <a:rPr lang="en-US" sz="2600" dirty="0"/>
              <a:t> (Ephesians 4:28)</a:t>
            </a:r>
          </a:p>
          <a:p>
            <a:r>
              <a:rPr lang="en-US" sz="2600" i="1" dirty="0"/>
              <a:t>“</a:t>
            </a:r>
            <a:r>
              <a:rPr lang="en-US" sz="2600" b="1" i="1" dirty="0"/>
              <a:t>False witness</a:t>
            </a:r>
            <a:r>
              <a:rPr lang="en-US" sz="2600" i="1" dirty="0"/>
              <a:t>”</a:t>
            </a:r>
            <a:r>
              <a:rPr lang="en-US" sz="2600" dirty="0"/>
              <a:t> (Ephesians 4:25)</a:t>
            </a:r>
          </a:p>
          <a:p>
            <a:r>
              <a:rPr lang="en-US" sz="2600" i="1" dirty="0"/>
              <a:t>“</a:t>
            </a:r>
            <a:r>
              <a:rPr lang="en-US" sz="2600" b="1" i="1" dirty="0"/>
              <a:t>Slanders</a:t>
            </a:r>
            <a:r>
              <a:rPr lang="en-US" sz="2600" i="1" dirty="0"/>
              <a:t>” </a:t>
            </a:r>
            <a:r>
              <a:rPr lang="en-US" sz="2600" dirty="0"/>
              <a:t>(Colossians 3:8)</a:t>
            </a:r>
          </a:p>
          <a:p>
            <a:r>
              <a:rPr lang="en-US" sz="2600" dirty="0"/>
              <a:t>“</a:t>
            </a:r>
            <a:r>
              <a:rPr lang="en-US" sz="2600" b="1" i="1" dirty="0"/>
              <a:t>And things like these</a:t>
            </a:r>
            <a:r>
              <a:rPr lang="en-US" sz="2600" dirty="0"/>
              <a:t> …” (Galatians 5:21)</a:t>
            </a:r>
          </a:p>
          <a:p>
            <a:pPr marL="0" indent="0">
              <a:buNone/>
            </a:pPr>
            <a:r>
              <a:rPr lang="en-US" sz="2600" i="1" dirty="0"/>
              <a:t>“</a:t>
            </a:r>
            <a:r>
              <a:rPr lang="en-US" sz="2600" b="1" i="1" dirty="0"/>
              <a:t>These are the things which defile the man</a:t>
            </a:r>
            <a:r>
              <a:rPr lang="en-US" sz="2600" i="1" dirty="0"/>
              <a:t> …” </a:t>
            </a:r>
            <a:r>
              <a:rPr lang="en-US" sz="2600" dirty="0"/>
              <a:t>(verses 19-20; cf. Matthew 5:22, 28)</a:t>
            </a:r>
          </a:p>
        </p:txBody>
      </p:sp>
    </p:spTree>
    <p:extLst>
      <p:ext uri="{BB962C8B-B14F-4D97-AF65-F5344CB8AC3E}">
        <p14:creationId xmlns:p14="http://schemas.microsoft.com/office/powerpoint/2010/main" val="264659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3125</TotalTime>
  <Words>1493</Words>
  <Application>Microsoft Office PowerPoint</Application>
  <PresentationFormat>On-screen Show (4:3)</PresentationFormat>
  <Paragraphs>116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Palatino Linotype</vt:lpstr>
      <vt:lpstr>Company background presentation</vt:lpstr>
      <vt:lpstr>The Life of Jesus Christ Lesson 11 - In Galilee And Beyond</vt:lpstr>
      <vt:lpstr>Divine Commands versus Human Traditions Matthew 15:1-21</vt:lpstr>
      <vt:lpstr>Divine Commands versus Human Traditions Matthew 15:1-21</vt:lpstr>
      <vt:lpstr>Divine Commands versus Human Traditions Matthew 15:1-21</vt:lpstr>
      <vt:lpstr>Divine Commands versus Human Traditions Matthew 15:1-21</vt:lpstr>
      <vt:lpstr>Divine Commands versus Human Traditions Matthew 15:1-21</vt:lpstr>
      <vt:lpstr>Divine Commands versus Human Traditions Matthew 15:1-21</vt:lpstr>
      <vt:lpstr>Purity and Defilement Matthew 15:1-21</vt:lpstr>
      <vt:lpstr>Commands versus Traditions Matthew 15:1-21</vt:lpstr>
      <vt:lpstr>Purity and Defilement Matthew 15:1-21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(4-15-20)</dc:title>
  <dc:creator>Chris Simmons</dc:creator>
  <cp:lastModifiedBy>Richard Lidh</cp:lastModifiedBy>
  <cp:revision>10</cp:revision>
  <cp:lastPrinted>2020-04-16T04:32:26Z</cp:lastPrinted>
  <dcterms:created xsi:type="dcterms:W3CDTF">2011-11-13T00:33:04Z</dcterms:created>
  <dcterms:modified xsi:type="dcterms:W3CDTF">2020-04-16T04:32:30Z</dcterms:modified>
</cp:coreProperties>
</file>